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Lst>
  <p:sldSz cy="5143500" cx="9144000"/>
  <p:notesSz cx="6858000" cy="9144000"/>
  <p:embeddedFontLst>
    <p:embeddedFont>
      <p:font typeface="Raleway"/>
      <p:regular r:id="rId43"/>
      <p:bold r:id="rId44"/>
      <p:italic r:id="rId45"/>
      <p:boldItalic r:id="rId46"/>
    </p:embeddedFont>
    <p:embeddedFont>
      <p:font typeface="Lato"/>
      <p:regular r:id="rId47"/>
      <p:bold r:id="rId48"/>
      <p:italic r:id="rId49"/>
      <p:boldItalic r:id="rId50"/>
    </p:embeddedFont>
    <p:embeddedFont>
      <p:font typeface="Oswald"/>
      <p:regular r:id="rId51"/>
      <p:bold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Jason Tovani"/>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font" Target="fonts/Raleway-bold.fntdata"/><Relationship Id="rId43" Type="http://schemas.openxmlformats.org/officeDocument/2006/relationships/font" Target="fonts/Raleway-regular.fntdata"/><Relationship Id="rId46" Type="http://schemas.openxmlformats.org/officeDocument/2006/relationships/font" Target="fonts/Raleway-boldItalic.fntdata"/><Relationship Id="rId45" Type="http://schemas.openxmlformats.org/officeDocument/2006/relationships/font" Target="fonts/Raleway-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48" Type="http://schemas.openxmlformats.org/officeDocument/2006/relationships/font" Target="fonts/Lato-bold.fntdata"/><Relationship Id="rId47" Type="http://schemas.openxmlformats.org/officeDocument/2006/relationships/font" Target="fonts/Lato-regular.fntdata"/><Relationship Id="rId49" Type="http://schemas.openxmlformats.org/officeDocument/2006/relationships/font" Target="fonts/La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Oswald-regular.fntdata"/><Relationship Id="rId50" Type="http://schemas.openxmlformats.org/officeDocument/2006/relationships/font" Target="fonts/Lato-boldItalic.fntdata"/><Relationship Id="rId52" Type="http://schemas.openxmlformats.org/officeDocument/2006/relationships/font" Target="fonts/Oswald-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20-05-17T23:49:09.470">
    <p:pos x="459" y="833"/>
    <p:text>remove one of the "today's"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8045e2f6a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8045e2f6a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77e2390851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77e2390851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77e2390851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77e2390851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77e2390851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77e2390851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77e2390851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77e2390851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77e2390851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77e2390851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77e239085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77e239085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77e2390851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77e2390851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77e2390851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77e2390851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77e239085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7e239085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77e2390851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77e239085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8045e2f6a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8045e2f6a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77e2390851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77e2390851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g77e2390851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77e2390851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77e2390851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77e2390851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77e2390851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77e2390851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77e2390851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77e2390851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77e2390851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77e2390851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g77e2390851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77e2390851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77e2390851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77e2390851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g77e2390851_1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77e2390851_1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77e2390851_1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77e2390851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8045e2f6a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045e2f6a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77e2390851_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77e2390851_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g77e2390851_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77e2390851_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6" name="Shape 266"/>
        <p:cNvGrpSpPr/>
        <p:nvPr/>
      </p:nvGrpSpPr>
      <p:grpSpPr>
        <a:xfrm>
          <a:off x="0" y="0"/>
          <a:ext cx="0" cy="0"/>
          <a:chOff x="0" y="0"/>
          <a:chExt cx="0" cy="0"/>
        </a:xfrm>
      </p:grpSpPr>
      <p:sp>
        <p:nvSpPr>
          <p:cNvPr id="267" name="Google Shape;267;g77e2390851_1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77e2390851_1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Google Shape;273;g77e2390851_1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77e2390851_1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77e2390851_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77e2390851_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Google Shape;285;g77e2390851_1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77e2390851_1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Google Shape;291;g77e2390851_1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77e2390851_1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8045e2f6a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8045e2f6a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8045e2f6a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8045e2f6a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77e2390851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77e2390851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77e2390851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77e2390851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77e2390851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77e2390851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mailto:jhull@montereycoe.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www.cdc.gov/coronavirus/2019-ncov/community/reopen-guidance.html" TargetMode="External"/><Relationship Id="rId4" Type="http://schemas.openxmlformats.org/officeDocument/2006/relationships/hyperlink" Target="https://www.cdc.gov/coronavirus/2019-ncov/community/reopen-guidance.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85" name="Shape 85"/>
        <p:cNvGrpSpPr/>
        <p:nvPr/>
      </p:nvGrpSpPr>
      <p:grpSpPr>
        <a:xfrm>
          <a:off x="0" y="0"/>
          <a:ext cx="0" cy="0"/>
          <a:chOff x="0" y="0"/>
          <a:chExt cx="0" cy="0"/>
        </a:xfrm>
      </p:grpSpPr>
      <p:sp>
        <p:nvSpPr>
          <p:cNvPr id="86" name="Google Shape;86;p13"/>
          <p:cNvSpPr txBox="1"/>
          <p:nvPr>
            <p:ph type="ctrTitle"/>
          </p:nvPr>
        </p:nvSpPr>
        <p:spPr>
          <a:xfrm>
            <a:off x="729625" y="1322450"/>
            <a:ext cx="76881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3300">
                <a:solidFill>
                  <a:srgbClr val="FFFFFF"/>
                </a:solidFill>
                <a:latin typeface="Arial"/>
                <a:ea typeface="Arial"/>
                <a:cs typeface="Arial"/>
                <a:sym typeface="Arial"/>
              </a:rPr>
              <a:t>Welcome!  I appreciate your participation in this advisory body.  Our goal today is to inform you all the current recommendations of the Monterey County Office of Education.</a:t>
            </a:r>
            <a:endParaRPr sz="6100">
              <a:solidFill>
                <a:srgbClr val="FFFFFF"/>
              </a:solidFill>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2"/>
          <p:cNvSpPr txBox="1"/>
          <p:nvPr>
            <p:ph idx="1" type="body"/>
          </p:nvPr>
        </p:nvSpPr>
        <p:spPr>
          <a:xfrm>
            <a:off x="727650" y="1375675"/>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2. The virus that causes COVID-19 will remain in circulation until a vaccine is developed and widely used.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h</a:t>
            </a:r>
            <a:r>
              <a:rPr lang="en" sz="1600">
                <a:solidFill>
                  <a:srgbClr val="000000"/>
                </a:solidFill>
                <a:latin typeface="Calibri"/>
                <a:ea typeface="Calibri"/>
                <a:cs typeface="Calibri"/>
                <a:sym typeface="Calibri"/>
              </a:rPr>
              <a:t>.	 Frequent cleaning and disinfection of high-touch surfaces will also be needed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throughout this period.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i. 	School operations, including instruction, will not be the same as before the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rPr lang="en" sz="1600">
                <a:solidFill>
                  <a:srgbClr val="000000"/>
                </a:solidFill>
                <a:latin typeface="Calibri"/>
                <a:ea typeface="Calibri"/>
                <a:cs typeface="Calibri"/>
                <a:sym typeface="Calibri"/>
              </a:rPr>
              <a:t>COVID-19 pandemic, and normalcy may not return for some time. Schools may  need to consider how to maintain distance learning infrastructures and protocols for the next epidemic and pandemic.</a:t>
            </a:r>
            <a:endParaRPr sz="1600">
              <a:solidFill>
                <a:srgbClr val="000000"/>
              </a:solidFill>
              <a:latin typeface="Calibri"/>
              <a:ea typeface="Calibri"/>
              <a:cs typeface="Calibri"/>
              <a:sym typeface="Calibri"/>
            </a:endParaRPr>
          </a:p>
        </p:txBody>
      </p:sp>
      <p:sp>
        <p:nvSpPr>
          <p:cNvPr id="140" name="Google Shape;140;p22"/>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3"/>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3. Deaths from COVID-19 are possible while the virus is in circulation.</a:t>
            </a:r>
            <a:endParaRPr b="1"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a. 	</a:t>
            </a:r>
            <a:r>
              <a:rPr lang="en" sz="1600">
                <a:solidFill>
                  <a:srgbClr val="000000"/>
                </a:solidFill>
                <a:latin typeface="Calibri"/>
                <a:ea typeface="Calibri"/>
                <a:cs typeface="Calibri"/>
                <a:sym typeface="Calibri"/>
              </a:rPr>
              <a:t>Districts should determine appropriate supports for students, families, and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staff members who may be in need of support with the grieving process.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rPr lang="en" sz="1600">
                <a:solidFill>
                  <a:srgbClr val="000000"/>
                </a:solidFill>
                <a:latin typeface="Calibri"/>
                <a:ea typeface="Calibri"/>
                <a:cs typeface="Calibri"/>
                <a:sym typeface="Calibri"/>
              </a:rPr>
              <a:t>School counselors, grief busters and behavior health professionals all provide grief support as well as other partner agencies.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146" name="Google Shape;146;p23"/>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4"/>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4</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Student and employee attendance rates may decline in 2020-21.</a:t>
            </a:r>
            <a:endParaRPr b="1"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a. 	Students and staff with COVID-19, and those who are directly exposed, may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rPr lang="en" sz="1600">
                <a:solidFill>
                  <a:srgbClr val="000000"/>
                </a:solidFill>
                <a:latin typeface="Calibri"/>
                <a:ea typeface="Calibri"/>
                <a:cs typeface="Calibri"/>
                <a:sym typeface="Calibri"/>
              </a:rPr>
              <a:t>miss two or  more weeks of school. In larger households, children may be required to miss school for an extended period if the disease affects other members of their family. </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b. 	School staff are likely to become more concerned about COVID-19 symptoms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and should encourage students and staff with symptoms to stay home.</a:t>
            </a:r>
            <a:endParaRPr b="1" sz="1600">
              <a:solidFill>
                <a:srgbClr val="000000"/>
              </a:solidFill>
              <a:latin typeface="Calibri"/>
              <a:ea typeface="Calibri"/>
              <a:cs typeface="Calibri"/>
              <a:sym typeface="Calibri"/>
            </a:endParaRPr>
          </a:p>
        </p:txBody>
      </p:sp>
      <p:sp>
        <p:nvSpPr>
          <p:cNvPr id="152" name="Google Shape;152;p24"/>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25"/>
          <p:cNvSpPr txBox="1"/>
          <p:nvPr>
            <p:ph idx="1" type="body"/>
          </p:nvPr>
        </p:nvSpPr>
        <p:spPr>
          <a:xfrm>
            <a:off x="727650" y="1362425"/>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5. Student learning outcomes going into the 2020-21 year will be uneven and vary broadly. </a:t>
            </a:r>
            <a:endParaRPr b="1" sz="1600">
              <a:solidFill>
                <a:srgbClr val="000000"/>
              </a:solidFill>
              <a:latin typeface="Calibri"/>
              <a:ea typeface="Calibri"/>
              <a:cs typeface="Calibri"/>
              <a:sym typeface="Calibri"/>
            </a:endParaRPr>
          </a:p>
          <a:p>
            <a:pPr indent="-330200" lvl="0" marL="914400" marR="57150" rtl="0" algn="l">
              <a:spcBef>
                <a:spcPts val="0"/>
              </a:spcBef>
              <a:spcAft>
                <a:spcPts val="0"/>
              </a:spcAft>
              <a:buClr>
                <a:srgbClr val="000000"/>
              </a:buClr>
              <a:buSzPts val="1600"/>
              <a:buFont typeface="Calibri"/>
              <a:buAutoNum type="alphaLcPeriod"/>
            </a:pPr>
            <a:r>
              <a:rPr lang="en" sz="1600">
                <a:solidFill>
                  <a:srgbClr val="000000"/>
                </a:solidFill>
                <a:latin typeface="Calibri"/>
                <a:ea typeface="Calibri"/>
                <a:cs typeface="Calibri"/>
                <a:sym typeface="Calibri"/>
              </a:rPr>
              <a:t>Some students may begin the next year with additional learning needs.</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rPr lang="en" sz="1600">
                <a:solidFill>
                  <a:srgbClr val="000000"/>
                </a:solidFill>
                <a:latin typeface="Calibri"/>
                <a:ea typeface="Calibri"/>
                <a:cs typeface="Calibri"/>
                <a:sym typeface="Calibri"/>
              </a:rPr>
              <a:t>i.    Consider </a:t>
            </a:r>
            <a:r>
              <a:rPr lang="en" sz="1600">
                <a:solidFill>
                  <a:srgbClr val="000000"/>
                </a:solidFill>
                <a:latin typeface="Calibri"/>
                <a:ea typeface="Calibri"/>
                <a:cs typeface="Calibri"/>
                <a:sym typeface="Calibri"/>
              </a:rPr>
              <a:t>the</a:t>
            </a:r>
            <a:r>
              <a:rPr lang="en" sz="1600">
                <a:solidFill>
                  <a:srgbClr val="000000"/>
                </a:solidFill>
                <a:latin typeface="Calibri"/>
                <a:ea typeface="Calibri"/>
                <a:cs typeface="Calibri"/>
                <a:sym typeface="Calibri"/>
              </a:rPr>
              <a:t> needs of Special E</a:t>
            </a:r>
            <a:r>
              <a:rPr lang="en" sz="1600">
                <a:solidFill>
                  <a:srgbClr val="000000"/>
                </a:solidFill>
                <a:latin typeface="Calibri"/>
                <a:ea typeface="Calibri"/>
                <a:cs typeface="Calibri"/>
                <a:sym typeface="Calibri"/>
              </a:rPr>
              <a:t>ducation</a:t>
            </a:r>
            <a:r>
              <a:rPr lang="en" sz="1600">
                <a:solidFill>
                  <a:srgbClr val="000000"/>
                </a:solidFill>
                <a:latin typeface="Calibri"/>
                <a:ea typeface="Calibri"/>
                <a:cs typeface="Calibri"/>
                <a:sym typeface="Calibri"/>
              </a:rPr>
              <a:t> Students</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rPr lang="en" sz="1600">
                <a:solidFill>
                  <a:srgbClr val="000000"/>
                </a:solidFill>
                <a:latin typeface="Calibri"/>
                <a:ea typeface="Calibri"/>
                <a:cs typeface="Calibri"/>
                <a:sym typeface="Calibri"/>
              </a:rPr>
              <a:t>ii.   </a:t>
            </a:r>
            <a:r>
              <a:rPr lang="en" sz="1600">
                <a:solidFill>
                  <a:srgbClr val="000000"/>
                </a:solidFill>
                <a:latin typeface="Calibri"/>
                <a:ea typeface="Calibri"/>
                <a:cs typeface="Calibri"/>
                <a:sym typeface="Calibri"/>
              </a:rPr>
              <a:t>Consider the needs of </a:t>
            </a:r>
            <a:r>
              <a:rPr lang="en" sz="1600">
                <a:solidFill>
                  <a:srgbClr val="000000"/>
                </a:solidFill>
                <a:latin typeface="Calibri"/>
                <a:ea typeface="Calibri"/>
                <a:cs typeface="Calibri"/>
                <a:sym typeface="Calibri"/>
              </a:rPr>
              <a:t>Foster Youth</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rPr lang="en" sz="1600">
                <a:solidFill>
                  <a:srgbClr val="000000"/>
                </a:solidFill>
                <a:latin typeface="Calibri"/>
                <a:ea typeface="Calibri"/>
                <a:cs typeface="Calibri"/>
                <a:sym typeface="Calibri"/>
              </a:rPr>
              <a:t>iii.  </a:t>
            </a:r>
            <a:r>
              <a:rPr lang="en" sz="1600">
                <a:solidFill>
                  <a:srgbClr val="000000"/>
                </a:solidFill>
                <a:latin typeface="Calibri"/>
                <a:ea typeface="Calibri"/>
                <a:cs typeface="Calibri"/>
                <a:sym typeface="Calibri"/>
              </a:rPr>
              <a:t>Consider the needs of </a:t>
            </a:r>
            <a:r>
              <a:rPr lang="en" sz="1600">
                <a:solidFill>
                  <a:srgbClr val="000000"/>
                </a:solidFill>
                <a:latin typeface="Calibri"/>
                <a:ea typeface="Calibri"/>
                <a:cs typeface="Calibri"/>
                <a:sym typeface="Calibri"/>
              </a:rPr>
              <a:t>Homeless Students </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rPr lang="en" sz="1600">
                <a:solidFill>
                  <a:srgbClr val="000000"/>
                </a:solidFill>
                <a:latin typeface="Calibri"/>
                <a:ea typeface="Calibri"/>
                <a:cs typeface="Calibri"/>
                <a:sym typeface="Calibri"/>
              </a:rPr>
              <a:t>iv.  </a:t>
            </a:r>
            <a:r>
              <a:rPr lang="en" sz="1600">
                <a:solidFill>
                  <a:srgbClr val="000000"/>
                </a:solidFill>
                <a:latin typeface="Calibri"/>
                <a:ea typeface="Calibri"/>
                <a:cs typeface="Calibri"/>
                <a:sym typeface="Calibri"/>
              </a:rPr>
              <a:t>Consider the needs of </a:t>
            </a:r>
            <a:r>
              <a:rPr lang="en" sz="1600">
                <a:solidFill>
                  <a:srgbClr val="000000"/>
                </a:solidFill>
                <a:latin typeface="Calibri"/>
                <a:ea typeface="Calibri"/>
                <a:cs typeface="Calibri"/>
                <a:sym typeface="Calibri"/>
              </a:rPr>
              <a:t>English learners </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rPr lang="en" sz="1600">
                <a:solidFill>
                  <a:srgbClr val="000000"/>
                </a:solidFill>
                <a:latin typeface="Calibri"/>
                <a:ea typeface="Calibri"/>
                <a:cs typeface="Calibri"/>
                <a:sym typeface="Calibri"/>
              </a:rPr>
              <a:t>v</a:t>
            </a:r>
            <a:r>
              <a:rPr lang="en" sz="1600">
                <a:solidFill>
                  <a:srgbClr val="000000"/>
                </a:solidFill>
                <a:latin typeface="Calibri"/>
                <a:ea typeface="Calibri"/>
                <a:cs typeface="Calibri"/>
                <a:sym typeface="Calibri"/>
              </a:rPr>
              <a:t>.   Consider the needs of Socioeconomically Disadvantaged Students</a:t>
            </a:r>
            <a:endParaRPr sz="1600">
              <a:solidFill>
                <a:srgbClr val="000000"/>
              </a:solidFill>
              <a:latin typeface="Calibri"/>
              <a:ea typeface="Calibri"/>
              <a:cs typeface="Calibri"/>
              <a:sym typeface="Calibri"/>
            </a:endParaRPr>
          </a:p>
          <a:p>
            <a:pPr indent="0" lvl="0" marL="1371600" marR="57150" rtl="0" algn="l">
              <a:spcBef>
                <a:spcPts val="0"/>
              </a:spcBef>
              <a:spcAft>
                <a:spcPts val="0"/>
              </a:spcAft>
              <a:buNone/>
            </a:pPr>
            <a:r>
              <a:t/>
            </a:r>
            <a:endParaRPr sz="1600">
              <a:solidFill>
                <a:srgbClr val="000000"/>
              </a:solidFill>
              <a:latin typeface="Calibri"/>
              <a:ea typeface="Calibri"/>
              <a:cs typeface="Calibri"/>
              <a:sym typeface="Calibri"/>
            </a:endParaRPr>
          </a:p>
        </p:txBody>
      </p:sp>
      <p:sp>
        <p:nvSpPr>
          <p:cNvPr id="158" name="Google Shape;158;p25"/>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6"/>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5. Student learning outcomes going into the 2020-21 year will be uneven and vary broadly. </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b. 	Districts should implement assessment and intervention procedures to address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rPr lang="en" sz="1600">
                <a:solidFill>
                  <a:srgbClr val="000000"/>
                </a:solidFill>
                <a:latin typeface="Calibri"/>
                <a:ea typeface="Calibri"/>
                <a:cs typeface="Calibri"/>
                <a:sym typeface="Calibri"/>
              </a:rPr>
              <a:t>gaps in the learning process due to the loss or limitation of classroom instructional time.</a:t>
            </a:r>
            <a:endParaRPr sz="1600">
              <a:solidFill>
                <a:srgbClr val="000000"/>
              </a:solidFill>
              <a:latin typeface="Calibri"/>
              <a:ea typeface="Calibri"/>
              <a:cs typeface="Calibri"/>
              <a:sym typeface="Calibri"/>
            </a:endParaRPr>
          </a:p>
          <a:p>
            <a:pPr indent="0" lvl="0" marL="1371600" rtl="0" algn="l">
              <a:lnSpc>
                <a:spcPct val="100000"/>
              </a:lnSpc>
              <a:spcBef>
                <a:spcPts val="0"/>
              </a:spcBef>
              <a:spcAft>
                <a:spcPts val="0"/>
              </a:spcAft>
              <a:buNone/>
            </a:pPr>
            <a:r>
              <a:t/>
            </a:r>
            <a:endParaRPr b="1" sz="1250">
              <a:solidFill>
                <a:srgbClr val="000000"/>
              </a:solidFill>
              <a:latin typeface="Calibri"/>
              <a:ea typeface="Calibri"/>
              <a:cs typeface="Calibri"/>
              <a:sym typeface="Calibri"/>
            </a:endParaRPr>
          </a:p>
        </p:txBody>
      </p:sp>
      <p:sp>
        <p:nvSpPr>
          <p:cNvPr id="164" name="Google Shape;164;p26"/>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7"/>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6</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Health and wellness resources, group counseling, therapeutic intervention will still be needed and required.</a:t>
            </a:r>
            <a:endParaRPr b="1"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a. 	How will schools continue to provide social-emotional services along with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health and wellness resources?</a:t>
            </a:r>
            <a:endParaRPr sz="1600">
              <a:solidFill>
                <a:srgbClr val="000000"/>
              </a:solidFill>
              <a:latin typeface="Calibri"/>
              <a:ea typeface="Calibri"/>
              <a:cs typeface="Calibri"/>
              <a:sym typeface="Calibri"/>
            </a:endParaRPr>
          </a:p>
          <a:p>
            <a:pPr indent="-307975" lvl="2" marL="1371600" rtl="0" algn="l">
              <a:lnSpc>
                <a:spcPct val="100000"/>
              </a:lnSpc>
              <a:spcBef>
                <a:spcPts val="0"/>
              </a:spcBef>
              <a:spcAft>
                <a:spcPts val="0"/>
              </a:spcAft>
              <a:buClr>
                <a:srgbClr val="000000"/>
              </a:buClr>
              <a:buSzPts val="1250"/>
              <a:buFont typeface="Calibri"/>
              <a:buAutoNum type="romanLcPeriod"/>
            </a:pPr>
            <a:r>
              <a:rPr lang="en" sz="1250">
                <a:solidFill>
                  <a:srgbClr val="000000"/>
                </a:solidFill>
                <a:latin typeface="Calibri"/>
                <a:ea typeface="Calibri"/>
                <a:cs typeface="Calibri"/>
                <a:sym typeface="Calibri"/>
              </a:rPr>
              <a:t>Create a plan to help equip staff to be responsive to students who have experienced trauma as a result of this crisis. </a:t>
            </a:r>
            <a:endParaRPr sz="1250">
              <a:solidFill>
                <a:srgbClr val="000000"/>
              </a:solidFill>
              <a:latin typeface="Calibri"/>
              <a:ea typeface="Calibri"/>
              <a:cs typeface="Calibri"/>
              <a:sym typeface="Calibri"/>
            </a:endParaRPr>
          </a:p>
          <a:p>
            <a:pPr indent="-307975" lvl="2" marL="1371600" rtl="0" algn="l">
              <a:lnSpc>
                <a:spcPct val="100000"/>
              </a:lnSpc>
              <a:spcBef>
                <a:spcPts val="0"/>
              </a:spcBef>
              <a:spcAft>
                <a:spcPts val="0"/>
              </a:spcAft>
              <a:buClr>
                <a:srgbClr val="000000"/>
              </a:buClr>
              <a:buSzPts val="1250"/>
              <a:buFont typeface="Calibri"/>
              <a:buAutoNum type="romanLcPeriod"/>
            </a:pPr>
            <a:r>
              <a:rPr lang="en" sz="1250">
                <a:solidFill>
                  <a:srgbClr val="000000"/>
                </a:solidFill>
                <a:latin typeface="Calibri"/>
                <a:ea typeface="Calibri"/>
                <a:cs typeface="Calibri"/>
                <a:sym typeface="Calibri"/>
              </a:rPr>
              <a:t>Create a plan to address the social-emotional needs of staff, students, and families to support the transition.</a:t>
            </a:r>
            <a:endParaRPr sz="1250">
              <a:solidFill>
                <a:srgbClr val="000000"/>
              </a:solidFill>
              <a:latin typeface="Calibri"/>
              <a:ea typeface="Calibri"/>
              <a:cs typeface="Calibri"/>
              <a:sym typeface="Calibri"/>
            </a:endParaRPr>
          </a:p>
          <a:p>
            <a:pPr indent="0" lvl="0" marL="1371600" rtl="0" algn="l">
              <a:lnSpc>
                <a:spcPct val="100000"/>
              </a:lnSpc>
              <a:spcBef>
                <a:spcPts val="0"/>
              </a:spcBef>
              <a:spcAft>
                <a:spcPts val="0"/>
              </a:spcAft>
              <a:buNone/>
            </a:pPr>
            <a:r>
              <a:t/>
            </a:r>
            <a:endParaRPr b="1" sz="1250">
              <a:solidFill>
                <a:srgbClr val="000000"/>
              </a:solidFill>
              <a:latin typeface="Calibri"/>
              <a:ea typeface="Calibri"/>
              <a:cs typeface="Calibri"/>
              <a:sym typeface="Calibri"/>
            </a:endParaRPr>
          </a:p>
        </p:txBody>
      </p:sp>
      <p:sp>
        <p:nvSpPr>
          <p:cNvPr id="170" name="Google Shape;170;p27"/>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8"/>
          <p:cNvSpPr txBox="1"/>
          <p:nvPr>
            <p:ph type="title"/>
          </p:nvPr>
        </p:nvSpPr>
        <p:spPr>
          <a:xfrm>
            <a:off x="727800" y="519800"/>
            <a:ext cx="7688400" cy="3657300"/>
          </a:xfrm>
          <a:prstGeom prst="rect">
            <a:avLst/>
          </a:prstGeom>
          <a:noFill/>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700">
                <a:solidFill>
                  <a:srgbClr val="FFFFFF"/>
                </a:solidFill>
                <a:latin typeface="Oswald"/>
                <a:ea typeface="Oswald"/>
                <a:cs typeface="Oswald"/>
                <a:sym typeface="Oswald"/>
              </a:rPr>
              <a:t>General Recommendations</a:t>
            </a:r>
            <a:endParaRPr sz="2700">
              <a:solidFill>
                <a:srgbClr val="FFFFFF"/>
              </a:solidFill>
              <a:latin typeface="Oswald"/>
              <a:ea typeface="Oswald"/>
              <a:cs typeface="Oswald"/>
              <a:sym typeface="Oswald"/>
            </a:endParaRPr>
          </a:p>
          <a:p>
            <a:pPr indent="0" lvl="0" marL="0" marR="57150" rtl="0" algn="l">
              <a:lnSpc>
                <a:spcPct val="115000"/>
              </a:lnSpc>
              <a:spcBef>
                <a:spcPts val="0"/>
              </a:spcBef>
              <a:spcAft>
                <a:spcPts val="0"/>
              </a:spcAft>
              <a:buNone/>
            </a:pPr>
            <a:r>
              <a:t/>
            </a:r>
            <a:endParaRPr sz="2300">
              <a:solidFill>
                <a:srgbClr val="FFFFFF"/>
              </a:solidFill>
              <a:latin typeface="Calibri"/>
              <a:ea typeface="Calibri"/>
              <a:cs typeface="Calibri"/>
              <a:sym typeface="Calibri"/>
            </a:endParaRPr>
          </a:p>
          <a:p>
            <a:pPr indent="0" lvl="0" marL="0" marR="57150" rtl="0" algn="l">
              <a:lnSpc>
                <a:spcPct val="115000"/>
              </a:lnSpc>
              <a:spcBef>
                <a:spcPts val="0"/>
              </a:spcBef>
              <a:spcAft>
                <a:spcPts val="0"/>
              </a:spcAft>
              <a:buNone/>
            </a:pPr>
            <a:r>
              <a:rPr lang="en" sz="1600">
                <a:solidFill>
                  <a:srgbClr val="FFFFFF"/>
                </a:solidFill>
                <a:latin typeface="Calibri"/>
                <a:ea typeface="Calibri"/>
                <a:cs typeface="Calibri"/>
                <a:sym typeface="Calibri"/>
              </a:rPr>
              <a:t>These general recommendations are provided to districts/schools to prepare and plan for the 2020-21 year in consideration of the rapidly changing and growing COVID-19 pandemic.</a:t>
            </a:r>
            <a:endParaRPr sz="1600">
              <a:solidFill>
                <a:srgbClr val="FFFFFF"/>
              </a:solidFill>
              <a:latin typeface="Calibri"/>
              <a:ea typeface="Calibri"/>
              <a:cs typeface="Calibri"/>
              <a:sym typeface="Calibri"/>
            </a:endParaRPr>
          </a:p>
          <a:p>
            <a:pPr indent="0" lvl="0" marL="0" marR="57150" rtl="0" algn="l">
              <a:lnSpc>
                <a:spcPct val="115000"/>
              </a:lnSpc>
              <a:spcBef>
                <a:spcPts val="0"/>
              </a:spcBef>
              <a:spcAft>
                <a:spcPts val="0"/>
              </a:spcAft>
              <a:buNone/>
            </a:pPr>
            <a:r>
              <a:t/>
            </a:r>
            <a:endParaRPr sz="1600">
              <a:solidFill>
                <a:srgbClr val="FFFFFF"/>
              </a:solidFill>
              <a:latin typeface="Calibri"/>
              <a:ea typeface="Calibri"/>
              <a:cs typeface="Calibri"/>
              <a:sym typeface="Calibri"/>
            </a:endParaRPr>
          </a:p>
          <a:p>
            <a:pPr indent="0" lvl="0" marL="0" marR="57150" rtl="0" algn="l">
              <a:lnSpc>
                <a:spcPct val="115000"/>
              </a:lnSpc>
              <a:spcBef>
                <a:spcPts val="0"/>
              </a:spcBef>
              <a:spcAft>
                <a:spcPts val="0"/>
              </a:spcAft>
              <a:buNone/>
            </a:pPr>
            <a:r>
              <a:rPr lang="en" sz="1600">
                <a:solidFill>
                  <a:srgbClr val="FFFFFF"/>
                </a:solidFill>
                <a:latin typeface="Calibri"/>
                <a:ea typeface="Calibri"/>
                <a:cs typeface="Calibri"/>
                <a:sym typeface="Calibri"/>
              </a:rPr>
              <a:t>Recommendations are provided by the Monterey County Office of Education in partnership with the Monterey County Health Officer.</a:t>
            </a:r>
            <a:endParaRPr sz="1600">
              <a:solidFill>
                <a:srgbClr val="FFFFFF"/>
              </a:solidFill>
              <a:latin typeface="Calibri"/>
              <a:ea typeface="Calibri"/>
              <a:cs typeface="Calibri"/>
              <a:sym typeface="Calibri"/>
            </a:endParaRPr>
          </a:p>
          <a:p>
            <a:pPr indent="0" lvl="0" marL="0" marR="57150" rtl="0" algn="l">
              <a:lnSpc>
                <a:spcPct val="115000"/>
              </a:lnSpc>
              <a:spcBef>
                <a:spcPts val="0"/>
              </a:spcBef>
              <a:spcAft>
                <a:spcPts val="0"/>
              </a:spcAft>
              <a:buNone/>
            </a:pPr>
            <a:r>
              <a:t/>
            </a:r>
            <a:endParaRPr sz="1600">
              <a:solidFill>
                <a:srgbClr val="FFFFFF"/>
              </a:solidFill>
              <a:latin typeface="Calibri"/>
              <a:ea typeface="Calibri"/>
              <a:cs typeface="Calibri"/>
              <a:sym typeface="Calibri"/>
            </a:endParaRPr>
          </a:p>
          <a:p>
            <a:pPr indent="0" lvl="0" marL="0" marR="57150" rtl="0" algn="l">
              <a:lnSpc>
                <a:spcPct val="115000"/>
              </a:lnSpc>
              <a:spcBef>
                <a:spcPts val="0"/>
              </a:spcBef>
              <a:spcAft>
                <a:spcPts val="0"/>
              </a:spcAft>
              <a:buNone/>
            </a:pPr>
            <a:r>
              <a:rPr lang="en" sz="1600">
                <a:solidFill>
                  <a:srgbClr val="FFFFFF"/>
                </a:solidFill>
                <a:latin typeface="Calibri"/>
                <a:ea typeface="Calibri"/>
                <a:cs typeface="Calibri"/>
                <a:sym typeface="Calibri"/>
              </a:rPr>
              <a:t>For questions about these recommendations, please contact MCOE Communications and Public Relations Officer, Jessica Hull at </a:t>
            </a:r>
            <a:r>
              <a:rPr lang="en" sz="1600" u="sng">
                <a:solidFill>
                  <a:srgbClr val="FFFFFF"/>
                </a:solidFill>
                <a:latin typeface="Calibri"/>
                <a:ea typeface="Calibri"/>
                <a:cs typeface="Calibri"/>
                <a:sym typeface="Calibri"/>
                <a:hlinkClick r:id="rId3"/>
              </a:rPr>
              <a:t>jhull@montereycoe.org</a:t>
            </a:r>
            <a:r>
              <a:rPr lang="en" sz="1600">
                <a:solidFill>
                  <a:srgbClr val="FFFFFF"/>
                </a:solidFill>
                <a:latin typeface="Calibri"/>
                <a:ea typeface="Calibri"/>
                <a:cs typeface="Calibri"/>
                <a:sym typeface="Calibri"/>
              </a:rPr>
              <a:t>. </a:t>
            </a:r>
            <a:endParaRPr sz="1600">
              <a:solidFill>
                <a:srgbClr val="FFFFFF"/>
              </a:solidFill>
              <a:latin typeface="Calibri"/>
              <a:ea typeface="Calibri"/>
              <a:cs typeface="Calibri"/>
              <a:sym typeface="Calibri"/>
            </a:endParaRPr>
          </a:p>
          <a:p>
            <a:pPr indent="0" lvl="0" marL="0" rtl="0" algn="l">
              <a:spcBef>
                <a:spcPts val="0"/>
              </a:spcBef>
              <a:spcAft>
                <a:spcPts val="0"/>
              </a:spcAft>
              <a:buNone/>
            </a:pPr>
            <a:r>
              <a:t/>
            </a:r>
            <a:endParaRPr sz="41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9"/>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Carefully consider when to reopen schools within modified operations.</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The guidance by CDC for schools to prepare to readmit students will change over time.</a:t>
            </a:r>
            <a:r>
              <a:rPr lang="en" sz="1600">
                <a:solidFill>
                  <a:srgbClr val="000000"/>
                </a:solidFill>
                <a:uFill>
                  <a:noFill/>
                </a:uFill>
                <a:latin typeface="Calibri"/>
                <a:ea typeface="Calibri"/>
                <a:cs typeface="Calibri"/>
                <a:sym typeface="Calibri"/>
                <a:hlinkClick r:id="rId3"/>
              </a:rPr>
              <a:t> </a:t>
            </a:r>
            <a:r>
              <a:rPr lang="en" sz="1600" u="sng">
                <a:solidFill>
                  <a:srgbClr val="000000"/>
                </a:solidFill>
                <a:latin typeface="Calibri"/>
                <a:ea typeface="Calibri"/>
                <a:cs typeface="Calibri"/>
                <a:sym typeface="Calibri"/>
                <a:hlinkClick r:id="rId4"/>
              </a:rPr>
              <a:t>https://www.cdc.gov/coronavirus/2019-ncov/community/reopen-guidance.html</a:t>
            </a:r>
            <a:r>
              <a:rPr lang="en" sz="1600">
                <a:solidFill>
                  <a:srgbClr val="000000"/>
                </a:solidFill>
                <a:latin typeface="Calibri"/>
                <a:ea typeface="Calibri"/>
                <a:cs typeface="Calibri"/>
                <a:sym typeface="Calibri"/>
              </a:rPr>
              <a:t>.</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Cohorting will reduce the number of contacts when a student or teacher tests positive.</a:t>
            </a:r>
            <a:endParaRPr sz="1600">
              <a:solidFill>
                <a:srgbClr val="000000"/>
              </a:solidFill>
              <a:latin typeface="Calibri"/>
              <a:ea typeface="Calibri"/>
              <a:cs typeface="Calibri"/>
              <a:sym typeface="Calibri"/>
            </a:endParaRPr>
          </a:p>
          <a:p>
            <a:pPr indent="-330200" lvl="1" marL="91440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Students who are cohorted in groups will likely be close contacts when a student or staff member tests positive. </a:t>
            </a:r>
            <a:endParaRPr sz="1600">
              <a:solidFill>
                <a:srgbClr val="000000"/>
              </a:solidFill>
              <a:latin typeface="Calibri"/>
              <a:ea typeface="Calibri"/>
              <a:cs typeface="Calibri"/>
              <a:sym typeface="Calibri"/>
            </a:endParaRPr>
          </a:p>
          <a:p>
            <a:pPr indent="-330200" lvl="0" marL="45720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Screening for temperatures and symptoms for staff and students must occur at initial interaction with others.</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181" name="Google Shape;181;p29"/>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0"/>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b="1" sz="1600">
              <a:solidFill>
                <a:srgbClr val="000000"/>
              </a:solidFill>
              <a:latin typeface="Calibri"/>
              <a:ea typeface="Calibri"/>
              <a:cs typeface="Calibri"/>
              <a:sym typeface="Calibri"/>
            </a:endParaRPr>
          </a:p>
          <a:p>
            <a:pPr indent="-330200" lvl="0" marL="45720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Districts should consider the following questions while developing their modified operations reopening plans or when deciding if it is safe to do so:</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Are we prepared to open with coronavirus in circulation? </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special accommodations do we need to protect vulnerable students and employees?</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187" name="Google Shape;187;p30"/>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31"/>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supplies are needed to maintain heightened prevention measures (masks, face shields, hand sanitizer, cleaning, and disinfection products)?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are the new protocols for sanitizing and disinfecting?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signage will be required for enhanced safety measures and social distancing protocols?</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193" name="Google Shape;193;p31"/>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91" name="Shape 91"/>
        <p:cNvGrpSpPr/>
        <p:nvPr/>
      </p:nvGrpSpPr>
      <p:grpSpPr>
        <a:xfrm>
          <a:off x="0" y="0"/>
          <a:ext cx="0" cy="0"/>
          <a:chOff x="0" y="0"/>
          <a:chExt cx="0" cy="0"/>
        </a:xfrm>
      </p:grpSpPr>
      <p:sp>
        <p:nvSpPr>
          <p:cNvPr id="92" name="Google Shape;92;p14"/>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3300">
                <a:solidFill>
                  <a:srgbClr val="FFFFFF"/>
                </a:solidFill>
                <a:latin typeface="Arial"/>
                <a:ea typeface="Arial"/>
                <a:cs typeface="Arial"/>
                <a:sym typeface="Arial"/>
              </a:rPr>
              <a:t>Your charge today is to provide input </a:t>
            </a:r>
            <a:r>
              <a:rPr b="0" lang="en" sz="3300">
                <a:solidFill>
                  <a:srgbClr val="FFFFFF"/>
                </a:solidFill>
                <a:latin typeface="Arial"/>
                <a:ea typeface="Arial"/>
                <a:cs typeface="Arial"/>
                <a:sym typeface="Arial"/>
              </a:rPr>
              <a:t>today</a:t>
            </a:r>
            <a:r>
              <a:rPr b="0" lang="en" sz="3300">
                <a:solidFill>
                  <a:srgbClr val="FFFFFF"/>
                </a:solidFill>
                <a:latin typeface="Arial"/>
                <a:ea typeface="Arial"/>
                <a:cs typeface="Arial"/>
                <a:sym typeface="Arial"/>
              </a:rPr>
              <a:t>.  This input will be used to inform our district management team and school site personnel in our planning for </a:t>
            </a:r>
            <a:r>
              <a:rPr b="0" lang="en" sz="3300">
                <a:solidFill>
                  <a:srgbClr val="FFFFFF"/>
                </a:solidFill>
                <a:latin typeface="Arial"/>
                <a:ea typeface="Arial"/>
                <a:cs typeface="Arial"/>
                <a:sym typeface="Arial"/>
              </a:rPr>
              <a:t>reopening</a:t>
            </a:r>
            <a:r>
              <a:rPr b="0" lang="en" sz="3300">
                <a:solidFill>
                  <a:srgbClr val="FFFFFF"/>
                </a:solidFill>
                <a:latin typeface="Arial"/>
                <a:ea typeface="Arial"/>
                <a:cs typeface="Arial"/>
                <a:sym typeface="Arial"/>
              </a:rPr>
              <a:t> school sites in the fall.</a:t>
            </a:r>
            <a:r>
              <a:rPr b="0" lang="en" sz="3300">
                <a:solidFill>
                  <a:srgbClr val="000000"/>
                </a:solidFill>
                <a:latin typeface="Arial"/>
                <a:ea typeface="Arial"/>
                <a:cs typeface="Arial"/>
                <a:sym typeface="Arial"/>
              </a:rPr>
              <a:t> </a:t>
            </a:r>
            <a:endParaRPr sz="61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32"/>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How will meals be served?</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Students could also pick meals up and then return to class, which allows students to stretch their legs. If meals in classrooms cannot be achieved, then schools will be required to stagger meals more than currently in place to create social distancing and maintain cohorts. Tables would need to be labeled or </a:t>
            </a:r>
            <a:r>
              <a:rPr b="1" lang="en" sz="1600">
                <a:solidFill>
                  <a:srgbClr val="000000"/>
                </a:solidFill>
                <a:latin typeface="Calibri"/>
                <a:ea typeface="Calibri"/>
                <a:cs typeface="Calibri"/>
                <a:sym typeface="Calibri"/>
              </a:rPr>
              <a:t>wide open areas used</a:t>
            </a:r>
            <a:r>
              <a:rPr lang="en" sz="1600">
                <a:solidFill>
                  <a:srgbClr val="000000"/>
                </a:solidFill>
                <a:latin typeface="Calibri"/>
                <a:ea typeface="Calibri"/>
                <a:cs typeface="Calibri"/>
                <a:sym typeface="Calibri"/>
              </a:rPr>
              <a:t>.</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All food items should be boxed so students and staff are limited from touching individual pieces of food prior to eating. Package cutlery, napkins and sauces in single-serve packages.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How will recess time and group play be managed?</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Monterey County Health Officer advises students to exercise as cohorts. There should be no use of shared equipment, even if sanitized after each cohort use.</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199" name="Google Shape;199;p32"/>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Google Shape;204;p33"/>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b="1"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Who will need to wear face coverings?</a:t>
            </a:r>
            <a:endParaRPr sz="1600">
              <a:solidFill>
                <a:srgbClr val="000000"/>
              </a:solidFill>
              <a:latin typeface="Calibri"/>
              <a:ea typeface="Calibri"/>
              <a:cs typeface="Calibri"/>
              <a:sym typeface="Calibri"/>
            </a:endParaRPr>
          </a:p>
          <a:p>
            <a:pPr indent="-330200" lvl="2" marL="13716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The situation is going to change, and so will the shelter in place and face covering orders. Students may need to wear masks outside their classrooms, but not in the classroom since they are a cohort and considered a close contact if a classmate tests positive, even if they were wearing a mask. They can wear them voluntarily in class. Good chance this will become clearer as we get closer to opening, since it is the easiest thing to implement and change over the school year.</a:t>
            </a:r>
            <a:endParaRPr b="1" sz="1600">
              <a:solidFill>
                <a:srgbClr val="000000"/>
              </a:solidFill>
              <a:latin typeface="Calibri"/>
              <a:ea typeface="Calibri"/>
              <a:cs typeface="Calibri"/>
              <a:sym typeface="Calibri"/>
            </a:endParaRPr>
          </a:p>
        </p:txBody>
      </p:sp>
      <p:sp>
        <p:nvSpPr>
          <p:cNvPr id="205" name="Google Shape;205;p33"/>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b="1"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Evaluate our facilities to allow for proper social distancing. Verify a variety of entrances and exits for egress so as to allow for social distancing requirements, as provided. </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Will devices be allowed to be brought from home? What will be done to verify security while alternating internet access from home to school? How will devices be sanitized? </a:t>
            </a:r>
            <a:endParaRPr sz="1600">
              <a:solidFill>
                <a:srgbClr val="000000"/>
              </a:solidFill>
              <a:latin typeface="Calibri"/>
              <a:ea typeface="Calibri"/>
              <a:cs typeface="Calibri"/>
              <a:sym typeface="Calibri"/>
            </a:endParaRPr>
          </a:p>
        </p:txBody>
      </p:sp>
      <p:sp>
        <p:nvSpPr>
          <p:cNvPr id="211" name="Google Shape;211;p34"/>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items can be brought onto a school campus by students, staff and visitors and how are those items to be stored, sanitized, etc.?</a:t>
            </a:r>
            <a:endParaRPr sz="1600">
              <a:solidFill>
                <a:srgbClr val="000000"/>
              </a:solidFill>
              <a:latin typeface="Calibri"/>
              <a:ea typeface="Calibri"/>
              <a:cs typeface="Calibri"/>
              <a:sym typeface="Calibri"/>
            </a:endParaRPr>
          </a:p>
          <a:p>
            <a:pPr indent="-330200" lvl="2" marL="13716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For schools whose students achieved virtual instruction during dismissal, schools could consider continuing this in the classroom and at home.</a:t>
            </a:r>
            <a:endParaRPr sz="1600">
              <a:solidFill>
                <a:srgbClr val="000000"/>
              </a:solidFill>
              <a:latin typeface="Calibri"/>
              <a:ea typeface="Calibri"/>
              <a:cs typeface="Calibri"/>
              <a:sym typeface="Calibri"/>
            </a:endParaRPr>
          </a:p>
          <a:p>
            <a:pPr indent="-330200" lvl="2" marL="137160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Backpacks could be brought and placed on seat backs if desks are separated enough so that the student behind doesn’t touch the other student’s backpack (or jacket, etc).</a:t>
            </a:r>
            <a:endParaRPr sz="1600">
              <a:solidFill>
                <a:srgbClr val="000000"/>
              </a:solidFill>
              <a:latin typeface="Calibri"/>
              <a:ea typeface="Calibri"/>
              <a:cs typeface="Calibri"/>
              <a:sym typeface="Calibri"/>
            </a:endParaRPr>
          </a:p>
        </p:txBody>
      </p:sp>
      <p:sp>
        <p:nvSpPr>
          <p:cNvPr id="217" name="Google Shape;217;p35"/>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36"/>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about shared items (classroom books, science lab equipment, etc.)? </a:t>
            </a:r>
            <a:endParaRPr sz="1600">
              <a:solidFill>
                <a:srgbClr val="000000"/>
              </a:solidFill>
              <a:latin typeface="Calibri"/>
              <a:ea typeface="Calibri"/>
              <a:cs typeface="Calibri"/>
              <a:sym typeface="Calibri"/>
            </a:endParaRPr>
          </a:p>
          <a:p>
            <a:pPr indent="-330200" lvl="2" marL="13716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Monterey County Health Officer advises no books or equipment should be shared between cohorts.</a:t>
            </a:r>
            <a:endParaRPr sz="1600">
              <a:solidFill>
                <a:srgbClr val="000000"/>
              </a:solidFill>
              <a:latin typeface="Calibri"/>
              <a:ea typeface="Calibri"/>
              <a:cs typeface="Calibri"/>
              <a:sym typeface="Calibri"/>
            </a:endParaRPr>
          </a:p>
          <a:p>
            <a:pPr indent="-330200" lvl="2" marL="137160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If students use lockers, this leads to mingling of cohorts. Schools would need to stagger, again, if possible to every fourth or fifth locker. This will lead to the need to allow students more time to access.</a:t>
            </a:r>
            <a:endParaRPr sz="1600">
              <a:solidFill>
                <a:srgbClr val="000000"/>
              </a:solidFill>
              <a:latin typeface="Calibri"/>
              <a:ea typeface="Calibri"/>
              <a:cs typeface="Calibri"/>
              <a:sym typeface="Calibri"/>
            </a:endParaRPr>
          </a:p>
          <a:p>
            <a:pPr indent="-330200" lvl="2" marL="137160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Physical libraries should remain closed.</a:t>
            </a:r>
            <a:endParaRPr sz="1600">
              <a:solidFill>
                <a:srgbClr val="000000"/>
              </a:solidFill>
              <a:latin typeface="Calibri"/>
              <a:ea typeface="Calibri"/>
              <a:cs typeface="Calibri"/>
              <a:sym typeface="Calibri"/>
            </a:endParaRPr>
          </a:p>
        </p:txBody>
      </p:sp>
      <p:sp>
        <p:nvSpPr>
          <p:cNvPr id="223" name="Google Shape;223;p36"/>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7"/>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sz="1600">
              <a:solidFill>
                <a:srgbClr val="000000"/>
              </a:solidFill>
              <a:latin typeface="Calibri"/>
              <a:ea typeface="Calibri"/>
              <a:cs typeface="Calibri"/>
              <a:sym typeface="Calibri"/>
            </a:endParaRPr>
          </a:p>
          <a:p>
            <a:pPr indent="-330200" lvl="1" marL="914400" marR="5715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How will you allow for transportation to and from school (including busing, pick-up and drop-off lines, parking lots, etc.)?</a:t>
            </a:r>
            <a:endParaRPr sz="1600">
              <a:solidFill>
                <a:srgbClr val="000000"/>
              </a:solidFill>
              <a:latin typeface="Calibri"/>
              <a:ea typeface="Calibri"/>
              <a:cs typeface="Calibri"/>
              <a:sym typeface="Calibri"/>
            </a:endParaRPr>
          </a:p>
          <a:p>
            <a:pPr indent="-330200" lvl="2" marL="137160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Even if all students arrive at the same time and are required to line up six feet apart and have their temperature taken, all students would not be in class at the same time. Therefore, staggered arrivals may be necessary.  </a:t>
            </a:r>
            <a:endParaRPr sz="1600">
              <a:solidFill>
                <a:srgbClr val="000000"/>
              </a:solidFill>
              <a:latin typeface="Calibri"/>
              <a:ea typeface="Calibri"/>
              <a:cs typeface="Calibri"/>
              <a:sym typeface="Calibri"/>
            </a:endParaRPr>
          </a:p>
        </p:txBody>
      </p:sp>
      <p:sp>
        <p:nvSpPr>
          <p:cNvPr id="229" name="Google Shape;229;p37"/>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38"/>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sz="1600">
              <a:solidFill>
                <a:srgbClr val="000000"/>
              </a:solidFill>
              <a:latin typeface="Calibri"/>
              <a:ea typeface="Calibri"/>
              <a:cs typeface="Calibri"/>
              <a:sym typeface="Calibri"/>
            </a:endParaRPr>
          </a:p>
          <a:p>
            <a:pPr indent="-330200" lvl="1" marL="914400" marR="5715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How will you allow for transportation to and from school (including busing, pick-up and drop-off lines, parking lots, etc.)?</a:t>
            </a:r>
            <a:endParaRPr sz="1600">
              <a:solidFill>
                <a:srgbClr val="000000"/>
              </a:solidFill>
              <a:latin typeface="Calibri"/>
              <a:ea typeface="Calibri"/>
              <a:cs typeface="Calibri"/>
              <a:sym typeface="Calibri"/>
            </a:endParaRPr>
          </a:p>
          <a:p>
            <a:pPr indent="-330200" lvl="2" marL="137160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Parents should remain in cars at all times.</a:t>
            </a:r>
            <a:endParaRPr sz="1600">
              <a:solidFill>
                <a:srgbClr val="000000"/>
              </a:solidFill>
              <a:latin typeface="Calibri"/>
              <a:ea typeface="Calibri"/>
              <a:cs typeface="Calibri"/>
              <a:sym typeface="Calibri"/>
            </a:endParaRPr>
          </a:p>
          <a:p>
            <a:pPr indent="0" lvl="0" marL="0" rtl="0" algn="l">
              <a:lnSpc>
                <a:spcPct val="107000"/>
              </a:lnSpc>
              <a:spcBef>
                <a:spcPts val="0"/>
              </a:spcBef>
              <a:spcAft>
                <a:spcPts val="0"/>
              </a:spcAft>
              <a:buNone/>
            </a:pPr>
            <a:r>
              <a:t/>
            </a:r>
            <a:endParaRPr sz="1600">
              <a:solidFill>
                <a:srgbClr val="000000"/>
              </a:solidFill>
              <a:latin typeface="Calibri"/>
              <a:ea typeface="Calibri"/>
              <a:cs typeface="Calibri"/>
              <a:sym typeface="Calibri"/>
            </a:endParaRPr>
          </a:p>
        </p:txBody>
      </p:sp>
      <p:sp>
        <p:nvSpPr>
          <p:cNvPr id="235" name="Google Shape;235;p38"/>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39"/>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 Carefully consider when to reopen schools within modified operations.</a:t>
            </a:r>
            <a:endParaRPr sz="1600">
              <a:solidFill>
                <a:srgbClr val="000000"/>
              </a:solidFill>
              <a:latin typeface="Calibri"/>
              <a:ea typeface="Calibri"/>
              <a:cs typeface="Calibri"/>
              <a:sym typeface="Calibri"/>
            </a:endParaRPr>
          </a:p>
          <a:p>
            <a:pPr indent="-330200" lvl="1" marL="914400" marR="5715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How will school visitors be managed? </a:t>
            </a:r>
            <a:endParaRPr sz="1600">
              <a:solidFill>
                <a:srgbClr val="000000"/>
              </a:solidFill>
              <a:latin typeface="Calibri"/>
              <a:ea typeface="Calibri"/>
              <a:cs typeface="Calibri"/>
              <a:sym typeface="Calibri"/>
            </a:endParaRPr>
          </a:p>
          <a:p>
            <a:pPr indent="-330200" lvl="2" marL="1371600" marR="5715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Limit visiting hours for all visitors, including parents.</a:t>
            </a:r>
            <a:endParaRPr sz="1600">
              <a:solidFill>
                <a:srgbClr val="000000"/>
              </a:solidFill>
              <a:latin typeface="Calibri"/>
              <a:ea typeface="Calibri"/>
              <a:cs typeface="Calibri"/>
              <a:sym typeface="Calibri"/>
            </a:endParaRPr>
          </a:p>
          <a:p>
            <a:pPr indent="-330200" lvl="2" marL="1371600" marR="57150" rtl="0" algn="l">
              <a:lnSpc>
                <a:spcPct val="107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Adjust protocols on receiving deliveries (postal service, UPS, etc.).</a:t>
            </a:r>
            <a:endParaRPr sz="1600">
              <a:solidFill>
                <a:srgbClr val="000000"/>
              </a:solidFill>
              <a:latin typeface="Calibri"/>
              <a:ea typeface="Calibri"/>
              <a:cs typeface="Calibri"/>
              <a:sym typeface="Calibri"/>
            </a:endParaRPr>
          </a:p>
        </p:txBody>
      </p:sp>
      <p:sp>
        <p:nvSpPr>
          <p:cNvPr id="241" name="Google Shape;241;p39"/>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Google Shape;246;p40"/>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2</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Hold graduation and promotion ceremonies when it is safe to do so or in a virtual format.</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Develop plans to hold virtual graduation ceremonies if limits on group size prohibit larger gatherings.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Consider all assemblies/large gatherings will not be allowed for many months.</a:t>
            </a:r>
            <a:endParaRPr b="1" sz="1600">
              <a:solidFill>
                <a:srgbClr val="000000"/>
              </a:solidFill>
              <a:latin typeface="Calibri"/>
              <a:ea typeface="Calibri"/>
              <a:cs typeface="Calibri"/>
              <a:sym typeface="Calibri"/>
            </a:endParaRPr>
          </a:p>
        </p:txBody>
      </p:sp>
      <p:sp>
        <p:nvSpPr>
          <p:cNvPr id="247" name="Google Shape;247;p40"/>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41"/>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6</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Consider the precautions necessary to protect students with special needs relative to the threat posed by COVID-19.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special procedures will be necessary to protect students in classrooms that serve severely handicapped students? </a:t>
            </a:r>
            <a:r>
              <a:rPr lang="en" sz="1600">
                <a:solidFill>
                  <a:srgbClr val="000000"/>
                </a:solidFill>
                <a:highlight>
                  <a:srgbClr val="FFFFFF"/>
                </a:highlight>
                <a:latin typeface="Calibri"/>
                <a:ea typeface="Calibri"/>
                <a:cs typeface="Calibri"/>
                <a:sym typeface="Calibri"/>
              </a:rPr>
              <a:t>For students who are not able to appropriately respond to health and safety directives, IEP teams may determine that individualized conditions for return may be necessary.</a:t>
            </a:r>
            <a:endParaRPr b="1" sz="1600">
              <a:solidFill>
                <a:srgbClr val="000000"/>
              </a:solidFill>
              <a:latin typeface="Calibri"/>
              <a:ea typeface="Calibri"/>
              <a:cs typeface="Calibri"/>
              <a:sym typeface="Calibri"/>
            </a:endParaRPr>
          </a:p>
        </p:txBody>
      </p:sp>
      <p:sp>
        <p:nvSpPr>
          <p:cNvPr id="253" name="Google Shape;253;p41"/>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96" name="Shape 96"/>
        <p:cNvGrpSpPr/>
        <p:nvPr/>
      </p:nvGrpSpPr>
      <p:grpSpPr>
        <a:xfrm>
          <a:off x="0" y="0"/>
          <a:ext cx="0" cy="0"/>
          <a:chOff x="0" y="0"/>
          <a:chExt cx="0" cy="0"/>
        </a:xfrm>
      </p:grpSpPr>
      <p:sp>
        <p:nvSpPr>
          <p:cNvPr id="97" name="Google Shape;97;p15"/>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3300">
                <a:solidFill>
                  <a:srgbClr val="FFFFFF"/>
                </a:solidFill>
                <a:latin typeface="Arial"/>
                <a:ea typeface="Arial"/>
                <a:cs typeface="Arial"/>
                <a:sym typeface="Arial"/>
              </a:rPr>
              <a:t>Please know that we are in the beginning phase of gathering input.  We won’t be making any decisions today, as we are lacking so much information and state/county guidance at this time.</a:t>
            </a:r>
            <a:r>
              <a:rPr b="0" lang="en" sz="3300">
                <a:solidFill>
                  <a:srgbClr val="FFFFFF"/>
                </a:solidFill>
                <a:latin typeface="Arial"/>
                <a:ea typeface="Arial"/>
                <a:cs typeface="Arial"/>
                <a:sym typeface="Arial"/>
              </a:rPr>
              <a:t> </a:t>
            </a:r>
            <a:endParaRPr sz="6100">
              <a:solidFill>
                <a:srgbClr val="FFFF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2"/>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7</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Create plans to assess and respond to the uneven outcomes created by school closures. </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formative assessment tools can we use to understand the individual and collective needs of our students?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What is our plan to accelerate learning and close gaps? </a:t>
            </a:r>
            <a:endParaRPr b="1" sz="1600">
              <a:solidFill>
                <a:srgbClr val="000000"/>
              </a:solidFill>
              <a:latin typeface="Calibri"/>
              <a:ea typeface="Calibri"/>
              <a:cs typeface="Calibri"/>
              <a:sym typeface="Calibri"/>
            </a:endParaRPr>
          </a:p>
        </p:txBody>
      </p:sp>
      <p:sp>
        <p:nvSpPr>
          <p:cNvPr id="259" name="Google Shape;259;p42"/>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3" name="Shape 263"/>
        <p:cNvGrpSpPr/>
        <p:nvPr/>
      </p:nvGrpSpPr>
      <p:grpSpPr>
        <a:xfrm>
          <a:off x="0" y="0"/>
          <a:ext cx="0" cy="0"/>
          <a:chOff x="0" y="0"/>
          <a:chExt cx="0" cy="0"/>
        </a:xfrm>
      </p:grpSpPr>
      <p:sp>
        <p:nvSpPr>
          <p:cNvPr id="264" name="Google Shape;264;p43"/>
          <p:cNvSpPr txBox="1"/>
          <p:nvPr>
            <p:ph idx="1" type="body"/>
          </p:nvPr>
        </p:nvSpPr>
        <p:spPr>
          <a:xfrm>
            <a:off x="727650" y="12862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8</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Develop a continuum of distance learning options. </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Consider developing robust independent study programs as an alternative for parents.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Consider the use of learning centers to support student learning with weekly in-person and virtual appointments for support.</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Explore options for asynchronous learning for students who have health related concerns, or need schedule accommodations.</a:t>
            </a:r>
            <a:endParaRPr b="1" sz="1600">
              <a:solidFill>
                <a:srgbClr val="000000"/>
              </a:solidFill>
              <a:latin typeface="Calibri"/>
              <a:ea typeface="Calibri"/>
              <a:cs typeface="Calibri"/>
              <a:sym typeface="Calibri"/>
            </a:endParaRPr>
          </a:p>
        </p:txBody>
      </p:sp>
      <p:sp>
        <p:nvSpPr>
          <p:cNvPr id="265" name="Google Shape;265;p43"/>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9" name="Shape 269"/>
        <p:cNvGrpSpPr/>
        <p:nvPr/>
      </p:nvGrpSpPr>
      <p:grpSpPr>
        <a:xfrm>
          <a:off x="0" y="0"/>
          <a:ext cx="0" cy="0"/>
          <a:chOff x="0" y="0"/>
          <a:chExt cx="0" cy="0"/>
        </a:xfrm>
      </p:grpSpPr>
      <p:sp>
        <p:nvSpPr>
          <p:cNvPr id="270" name="Google Shape;270;p44"/>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9</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Consider developing a continuum of strategies for implementation of social distancing.</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Identify all locations and times where students are in close contact with each other and create strategies to restructure those locations and activities. </a:t>
            </a:r>
            <a:endParaRPr sz="1600">
              <a:solidFill>
                <a:srgbClr val="000000"/>
              </a:solidFill>
              <a:latin typeface="Calibri"/>
              <a:ea typeface="Calibri"/>
              <a:cs typeface="Calibri"/>
              <a:sym typeface="Calibri"/>
            </a:endParaRPr>
          </a:p>
          <a:p>
            <a:pPr indent="-330200" lvl="0" marL="457200" rtl="0" algn="l">
              <a:lnSpc>
                <a:spcPct val="100000"/>
              </a:lnSpc>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Teach/reinforce prevention behaviors (physical distancing, handwashing, and cough/sneeze etiquette, etc.) to minimize health concerns.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Consider altering bell schedules, staggering start times, creating multiple recess and lunch periods, and creating multiple meal distribution points.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In secondary schools, consider implementing a block schedule to reduce student movement during the day and cross contamination of classrooms. </a:t>
            </a:r>
            <a:endParaRPr b="1" sz="1600">
              <a:solidFill>
                <a:srgbClr val="000000"/>
              </a:solidFill>
              <a:latin typeface="Calibri"/>
              <a:ea typeface="Calibri"/>
              <a:cs typeface="Calibri"/>
              <a:sym typeface="Calibri"/>
            </a:endParaRPr>
          </a:p>
        </p:txBody>
      </p:sp>
      <p:sp>
        <p:nvSpPr>
          <p:cNvPr id="271" name="Google Shape;271;p44"/>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5" name="Shape 275"/>
        <p:cNvGrpSpPr/>
        <p:nvPr/>
      </p:nvGrpSpPr>
      <p:grpSpPr>
        <a:xfrm>
          <a:off x="0" y="0"/>
          <a:ext cx="0" cy="0"/>
          <a:chOff x="0" y="0"/>
          <a:chExt cx="0" cy="0"/>
        </a:xfrm>
      </p:grpSpPr>
      <p:sp>
        <p:nvSpPr>
          <p:cNvPr id="276" name="Google Shape;276;p45"/>
          <p:cNvSpPr txBox="1"/>
          <p:nvPr>
            <p:ph idx="1" type="body"/>
          </p:nvPr>
        </p:nvSpPr>
        <p:spPr>
          <a:xfrm>
            <a:off x="727650" y="144120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10</a:t>
            </a:r>
            <a:r>
              <a:rPr b="1" lang="en" sz="1600">
                <a:solidFill>
                  <a:srgbClr val="000000"/>
                </a:solidFill>
                <a:latin typeface="Calibri"/>
                <a:ea typeface="Calibri"/>
                <a:cs typeface="Calibri"/>
                <a:sym typeface="Calibri"/>
              </a:rPr>
              <a:t>. </a:t>
            </a:r>
            <a:r>
              <a:rPr b="1" lang="en" sz="1600">
                <a:solidFill>
                  <a:srgbClr val="000000"/>
                </a:solidFill>
                <a:latin typeface="Calibri"/>
                <a:ea typeface="Calibri"/>
                <a:cs typeface="Calibri"/>
                <a:sym typeface="Calibri"/>
              </a:rPr>
              <a:t>Consider these options when preparing a return to school plan.</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Option 1: Limit the number of students on campus to 50% of normal.</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Divide all classes into two equal groups: one would come to school on Monday and Wednesday, the other on Tuesday and Thursday.</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All teachers provide each group with two days of direct instruction and support, and three days of assignments to complete at home each week.</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Secondary schools could also implement a block schedule to reduce passing periods and lower the frequency of touches in each classroom.</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rPr lang="en" sz="1600">
                <a:solidFill>
                  <a:srgbClr val="000000"/>
                </a:solidFill>
                <a:latin typeface="Calibri"/>
                <a:ea typeface="Calibri"/>
                <a:cs typeface="Calibri"/>
                <a:sym typeface="Calibri"/>
              </a:rPr>
              <a:t> </a:t>
            </a:r>
            <a:endParaRPr b="1" sz="1600">
              <a:solidFill>
                <a:srgbClr val="000000"/>
              </a:solidFill>
              <a:latin typeface="Calibri"/>
              <a:ea typeface="Calibri"/>
              <a:cs typeface="Calibri"/>
              <a:sym typeface="Calibri"/>
            </a:endParaRPr>
          </a:p>
        </p:txBody>
      </p:sp>
      <p:sp>
        <p:nvSpPr>
          <p:cNvPr id="277" name="Google Shape;277;p45"/>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Google Shape;282;p46"/>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10. Consider these options when preparing a return to school plan.</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Option 2: Limit the number of students on campus to 20% of normal.</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All classes are divided into five equal groups: one for each day of the week.</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All teachers provide each group with one day of direct instruction and support, and four days of assignments to complete at home.</a:t>
            </a:r>
            <a:endParaRPr sz="1600">
              <a:solidFill>
                <a:srgbClr val="000000"/>
              </a:solidFill>
              <a:latin typeface="Calibri"/>
              <a:ea typeface="Calibri"/>
              <a:cs typeface="Calibri"/>
              <a:sym typeface="Calibri"/>
            </a:endParaRPr>
          </a:p>
          <a:p>
            <a:pPr indent="-330200" lvl="1" marL="9144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Use Friday for teachers to provide individual or small-group support by appointment or to prepare packets for the next week. </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283" name="Google Shape;283;p46"/>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Google Shape;288;p47"/>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12. </a:t>
            </a:r>
            <a:r>
              <a:rPr b="1" lang="en" sz="1600">
                <a:solidFill>
                  <a:srgbClr val="000000"/>
                </a:solidFill>
                <a:latin typeface="Calibri"/>
                <a:ea typeface="Calibri"/>
                <a:cs typeface="Calibri"/>
                <a:sym typeface="Calibri"/>
              </a:rPr>
              <a:t>Develop and implement strategies to prevent the transmission of COVID-19 and other infectious diseases. </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Teach handwashing and cough and sneeze etiquette at all grade levels and reinforce on an ongoing basis.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Schedule time and structure routines for handwashing at the start of each class period, and before and after meal times.</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Schedule frequent disinfection and sanitizing of high-touch surfaces.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Open windows in classrooms, hallways, common spaces to increase ventilation.</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Consider holding instruction, activities and/or meals in outdoor settings.</a:t>
            </a:r>
            <a:endParaRPr b="1" sz="1600">
              <a:solidFill>
                <a:srgbClr val="000000"/>
              </a:solidFill>
              <a:latin typeface="Calibri"/>
              <a:ea typeface="Calibri"/>
              <a:cs typeface="Calibri"/>
              <a:sym typeface="Calibri"/>
            </a:endParaRPr>
          </a:p>
        </p:txBody>
      </p:sp>
      <p:sp>
        <p:nvSpPr>
          <p:cNvPr id="289" name="Google Shape;289;p47"/>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Google Shape;294;p48"/>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13. </a:t>
            </a:r>
            <a:r>
              <a:rPr b="1" lang="en" sz="1600">
                <a:solidFill>
                  <a:srgbClr val="000000"/>
                </a:solidFill>
                <a:latin typeface="Calibri"/>
                <a:ea typeface="Calibri"/>
                <a:cs typeface="Calibri"/>
                <a:sym typeface="Calibri"/>
              </a:rPr>
              <a:t>Remember that your education community is counting on your leadership and collaboration.</a:t>
            </a:r>
            <a:endParaRPr b="1"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Char char="●"/>
            </a:pPr>
            <a:r>
              <a:rPr lang="en" sz="1600">
                <a:solidFill>
                  <a:srgbClr val="000000"/>
                </a:solidFill>
                <a:latin typeface="Calibri"/>
                <a:ea typeface="Calibri"/>
                <a:cs typeface="Calibri"/>
                <a:sym typeface="Calibri"/>
              </a:rPr>
              <a:t>Parents, students, teachers and staff: Take care of your health. Remember to give yourself downtime!</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295" name="Google Shape;295;p48"/>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General Recommendations</a:t>
            </a:r>
            <a:endParaRPr sz="3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101" name="Shape 101"/>
        <p:cNvGrpSpPr/>
        <p:nvPr/>
      </p:nvGrpSpPr>
      <p:grpSpPr>
        <a:xfrm>
          <a:off x="0" y="0"/>
          <a:ext cx="0" cy="0"/>
          <a:chOff x="0" y="0"/>
          <a:chExt cx="0" cy="0"/>
        </a:xfrm>
      </p:grpSpPr>
      <p:sp>
        <p:nvSpPr>
          <p:cNvPr id="102" name="Google Shape;102;p16"/>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3300">
                <a:solidFill>
                  <a:srgbClr val="FFFFFF"/>
                </a:solidFill>
                <a:latin typeface="Arial"/>
                <a:ea typeface="Arial"/>
                <a:cs typeface="Arial"/>
                <a:sym typeface="Arial"/>
              </a:rPr>
              <a:t>Regarding the reopening of schools, what input might you provide regarding support for the family: such as daycare concerns, technology, social emotional issues, and any other considerations you would like to bring forward?</a:t>
            </a:r>
            <a:r>
              <a:rPr b="0" lang="en" sz="3300">
                <a:solidFill>
                  <a:srgbClr val="000000"/>
                </a:solidFill>
                <a:latin typeface="Arial"/>
                <a:ea typeface="Arial"/>
                <a:cs typeface="Arial"/>
                <a:sym typeface="Arial"/>
              </a:rPr>
              <a:t> </a:t>
            </a:r>
            <a:endParaRPr sz="6100"/>
          </a:p>
        </p:txBody>
      </p:sp>
      <p:sp>
        <p:nvSpPr>
          <p:cNvPr id="103" name="Google Shape;103;p16"/>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107" name="Shape 107"/>
        <p:cNvGrpSpPr/>
        <p:nvPr/>
      </p:nvGrpSpPr>
      <p:grpSpPr>
        <a:xfrm>
          <a:off x="0" y="0"/>
          <a:ext cx="0" cy="0"/>
          <a:chOff x="0" y="0"/>
          <a:chExt cx="0" cy="0"/>
        </a:xfrm>
      </p:grpSpPr>
      <p:sp>
        <p:nvSpPr>
          <p:cNvPr id="108" name="Google Shape;108;p17"/>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2900">
                <a:solidFill>
                  <a:srgbClr val="FFFFFF"/>
                </a:solidFill>
                <a:latin typeface="Arial"/>
                <a:ea typeface="Arial"/>
                <a:cs typeface="Arial"/>
                <a:sym typeface="Arial"/>
              </a:rPr>
              <a:t>What are some successes you've had with supporting your child in Distance Learning? What are your concerns? What support do parents need with distance learning? What ideas do you have to make distance learning more effective?</a:t>
            </a:r>
            <a:r>
              <a:rPr b="0" lang="en" sz="2900">
                <a:solidFill>
                  <a:srgbClr val="000000"/>
                </a:solidFill>
                <a:latin typeface="Arial"/>
                <a:ea typeface="Arial"/>
                <a:cs typeface="Arial"/>
                <a:sym typeface="Arial"/>
              </a:rPr>
              <a:t> </a:t>
            </a:r>
            <a:endParaRPr sz="7600"/>
          </a:p>
        </p:txBody>
      </p:sp>
      <p:sp>
        <p:nvSpPr>
          <p:cNvPr id="109" name="Google Shape;109;p17"/>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3" name="Shape 113"/>
        <p:cNvGrpSpPr/>
        <p:nvPr/>
      </p:nvGrpSpPr>
      <p:grpSpPr>
        <a:xfrm>
          <a:off x="0" y="0"/>
          <a:ext cx="0" cy="0"/>
          <a:chOff x="0" y="0"/>
          <a:chExt cx="0" cy="0"/>
        </a:xfrm>
      </p:grpSpPr>
      <p:sp>
        <p:nvSpPr>
          <p:cNvPr id="114" name="Google Shape;114;p18"/>
          <p:cNvSpPr txBox="1"/>
          <p:nvPr>
            <p:ph type="ctrTitle"/>
          </p:nvPr>
        </p:nvSpPr>
        <p:spPr>
          <a:xfrm>
            <a:off x="729450" y="1627250"/>
            <a:ext cx="7688100" cy="16647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Clr>
                <a:schemeClr val="dk1"/>
              </a:buClr>
              <a:buSzPts val="1100"/>
              <a:buFont typeface="Arial"/>
              <a:buNone/>
            </a:pPr>
            <a:r>
              <a:rPr lang="en" sz="4300">
                <a:solidFill>
                  <a:srgbClr val="FFFFFF"/>
                </a:solidFill>
                <a:latin typeface="Oswald"/>
                <a:ea typeface="Oswald"/>
                <a:cs typeface="Oswald"/>
                <a:sym typeface="Oswald"/>
              </a:rPr>
              <a:t>COVID-19 Planning Guidance</a:t>
            </a:r>
            <a:endParaRPr sz="4300">
              <a:solidFill>
                <a:srgbClr val="FFFFFF"/>
              </a:solidFill>
              <a:latin typeface="Oswald"/>
              <a:ea typeface="Oswald"/>
              <a:cs typeface="Oswald"/>
              <a:sym typeface="Oswald"/>
            </a:endParaRPr>
          </a:p>
          <a:p>
            <a:pPr indent="0" lvl="0" marL="0" marR="57150" rtl="0" algn="l">
              <a:lnSpc>
                <a:spcPct val="115000"/>
              </a:lnSpc>
              <a:spcBef>
                <a:spcPts val="0"/>
              </a:spcBef>
              <a:spcAft>
                <a:spcPts val="0"/>
              </a:spcAft>
              <a:buNone/>
            </a:pPr>
            <a:r>
              <a:rPr lang="en" sz="4300">
                <a:solidFill>
                  <a:srgbClr val="FFFFFF"/>
                </a:solidFill>
                <a:latin typeface="Oswald"/>
                <a:ea typeface="Oswald"/>
                <a:cs typeface="Oswald"/>
                <a:sym typeface="Oswald"/>
              </a:rPr>
              <a:t>for Monterey County</a:t>
            </a:r>
            <a:endParaRPr sz="4300">
              <a:solidFill>
                <a:srgbClr val="FFFFFF"/>
              </a:solidFill>
              <a:latin typeface="Oswald"/>
              <a:ea typeface="Oswald"/>
              <a:cs typeface="Oswald"/>
              <a:sym typeface="Oswald"/>
            </a:endParaRPr>
          </a:p>
          <a:p>
            <a:pPr indent="0" lvl="0" marL="0" marR="57150" rtl="0" algn="l">
              <a:lnSpc>
                <a:spcPct val="115000"/>
              </a:lnSpc>
              <a:spcBef>
                <a:spcPts val="0"/>
              </a:spcBef>
              <a:spcAft>
                <a:spcPts val="0"/>
              </a:spcAft>
              <a:buNone/>
            </a:pPr>
            <a:r>
              <a:rPr lang="en" sz="4300">
                <a:solidFill>
                  <a:srgbClr val="FFFFFF"/>
                </a:solidFill>
                <a:latin typeface="Oswald"/>
                <a:ea typeface="Oswald"/>
                <a:cs typeface="Oswald"/>
                <a:sym typeface="Oswald"/>
              </a:rPr>
              <a:t>Schools and Districts</a:t>
            </a:r>
            <a:endParaRPr sz="4300">
              <a:solidFill>
                <a:srgbClr val="FFFFFF"/>
              </a:solidFill>
              <a:latin typeface="Oswald"/>
              <a:ea typeface="Oswald"/>
              <a:cs typeface="Oswald"/>
              <a:sym typeface="Oswald"/>
            </a:endParaRPr>
          </a:p>
        </p:txBody>
      </p:sp>
      <p:sp>
        <p:nvSpPr>
          <p:cNvPr id="115" name="Google Shape;115;p18"/>
          <p:cNvSpPr txBox="1"/>
          <p:nvPr>
            <p:ph idx="1" type="subTitle"/>
          </p:nvPr>
        </p:nvSpPr>
        <p:spPr>
          <a:xfrm>
            <a:off x="729627" y="42397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00">
                <a:solidFill>
                  <a:srgbClr val="FFFFFF"/>
                </a:solidFill>
                <a:latin typeface="Calibri"/>
                <a:ea typeface="Calibri"/>
                <a:cs typeface="Calibri"/>
                <a:sym typeface="Calibri"/>
              </a:rPr>
              <a:t>May 2020</a:t>
            </a:r>
            <a:endParaRPr sz="2800">
              <a:solidFill>
                <a:srgbClr val="FFFFFF"/>
              </a:solidFill>
              <a:latin typeface="Calibri"/>
              <a:ea typeface="Calibri"/>
              <a:cs typeface="Calibri"/>
              <a:sym typeface="Calibri"/>
            </a:endParaRPr>
          </a:p>
        </p:txBody>
      </p:sp>
      <p:pic>
        <p:nvPicPr>
          <p:cNvPr id="116" name="Google Shape;116;p18"/>
          <p:cNvPicPr preferRelativeResize="0"/>
          <p:nvPr/>
        </p:nvPicPr>
        <p:blipFill>
          <a:blip r:embed="rId4">
            <a:alphaModFix/>
          </a:blip>
          <a:stretch>
            <a:fillRect/>
          </a:stretch>
        </p:blipFill>
        <p:spPr>
          <a:xfrm>
            <a:off x="7431300" y="3401492"/>
            <a:ext cx="1466525" cy="154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
        <p:nvSpPr>
          <p:cNvPr id="122" name="Google Shape;122;p19"/>
          <p:cNvSpPr txBox="1"/>
          <p:nvPr>
            <p:ph idx="1" type="body"/>
          </p:nvPr>
        </p:nvSpPr>
        <p:spPr>
          <a:xfrm>
            <a:off x="811350" y="1364550"/>
            <a:ext cx="7688700" cy="29598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lang="en" sz="1600">
                <a:solidFill>
                  <a:srgbClr val="000000"/>
                </a:solidFill>
                <a:latin typeface="Calibri"/>
                <a:ea typeface="Calibri"/>
                <a:cs typeface="Calibri"/>
                <a:sym typeface="Calibri"/>
              </a:rPr>
              <a:t>Based on available information, it is reasonable and prudent for the PreK-12 schools in Monterey County to create contingency plans based on the following assumptions. </a:t>
            </a:r>
            <a:endParaRPr sz="1600">
              <a:solidFill>
                <a:srgbClr val="000000"/>
              </a:solidFill>
              <a:latin typeface="Calibri"/>
              <a:ea typeface="Calibri"/>
              <a:cs typeface="Calibri"/>
              <a:sym typeface="Calibri"/>
            </a:endParaRPr>
          </a:p>
          <a:p>
            <a:pPr indent="-330200" lvl="0" marL="457200" marR="57150" rtl="0" algn="l">
              <a:spcBef>
                <a:spcPts val="0"/>
              </a:spcBef>
              <a:spcAft>
                <a:spcPts val="0"/>
              </a:spcAft>
              <a:buClr>
                <a:srgbClr val="000000"/>
              </a:buClr>
              <a:buSzPts val="1600"/>
              <a:buFont typeface="Calibri"/>
              <a:buAutoNum type="arabicPeriod"/>
            </a:pPr>
            <a:r>
              <a:rPr b="1" lang="en" sz="1600">
                <a:solidFill>
                  <a:srgbClr val="000000"/>
                </a:solidFill>
                <a:latin typeface="Calibri"/>
                <a:ea typeface="Calibri"/>
                <a:cs typeface="Calibri"/>
                <a:sym typeface="Calibri"/>
              </a:rPr>
              <a:t>It will be safe for schools to return to </a:t>
            </a:r>
            <a:r>
              <a:rPr b="1" lang="en" sz="1600" u="sng">
                <a:solidFill>
                  <a:srgbClr val="000000"/>
                </a:solidFill>
                <a:latin typeface="Calibri"/>
                <a:ea typeface="Calibri"/>
                <a:cs typeface="Calibri"/>
                <a:sym typeface="Calibri"/>
              </a:rPr>
              <a:t>normal</a:t>
            </a:r>
            <a:r>
              <a:rPr b="1" lang="en" sz="1600">
                <a:solidFill>
                  <a:srgbClr val="000000"/>
                </a:solidFill>
                <a:latin typeface="Calibri"/>
                <a:ea typeface="Calibri"/>
                <a:cs typeface="Calibri"/>
                <a:sym typeface="Calibri"/>
              </a:rPr>
              <a:t> operations when all the following have occurred:</a:t>
            </a:r>
            <a:endParaRPr b="1"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a. 	</a:t>
            </a:r>
            <a:r>
              <a:rPr lang="en" sz="1600">
                <a:solidFill>
                  <a:srgbClr val="000000"/>
                </a:solidFill>
                <a:latin typeface="Calibri"/>
                <a:ea typeface="Calibri"/>
                <a:cs typeface="Calibri"/>
                <a:sym typeface="Calibri"/>
              </a:rPr>
              <a:t>The California stay-at-home order has been lifted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b. 	The directive to physically distance has been removed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c. 	Limits on group gatherings have been lifted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0"/>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2. The virus that causes COVID-19 will remain in circulation until a vaccine is developed and widely used.</a:t>
            </a:r>
            <a:endParaRPr b="1"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a. 	</a:t>
            </a:r>
            <a:r>
              <a:rPr lang="en" sz="1600">
                <a:solidFill>
                  <a:srgbClr val="000000"/>
                </a:solidFill>
                <a:latin typeface="Calibri"/>
                <a:ea typeface="Calibri"/>
                <a:cs typeface="Calibri"/>
                <a:sym typeface="Calibri"/>
              </a:rPr>
              <a:t>A vaccine is not likely to be in broad use during the next 18 months.</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b. 	During this time, improvements in understanding of the virus and in testing will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allow public health officials to act with greater precision when taking steps to </a:t>
            </a:r>
            <a:endParaRPr sz="1600">
              <a:solidFill>
                <a:srgbClr val="000000"/>
              </a:solidFill>
              <a:latin typeface="Calibri"/>
              <a:ea typeface="Calibri"/>
              <a:cs typeface="Calibri"/>
              <a:sym typeface="Calibri"/>
            </a:endParaRPr>
          </a:p>
          <a:p>
            <a:pPr indent="0" lvl="0" marL="914400" marR="57150" rtl="0" algn="l">
              <a:spcBef>
                <a:spcPts val="0"/>
              </a:spcBef>
              <a:spcAft>
                <a:spcPts val="0"/>
              </a:spcAft>
              <a:buNone/>
            </a:pPr>
            <a:r>
              <a:rPr lang="en" sz="1600">
                <a:solidFill>
                  <a:srgbClr val="000000"/>
                </a:solidFill>
                <a:latin typeface="Calibri"/>
                <a:ea typeface="Calibri"/>
                <a:cs typeface="Calibri"/>
                <a:sym typeface="Calibri"/>
              </a:rPr>
              <a:t>slow the rate of infection. Broad stay-at-home orders and long-term school closures are not likely to be needed in the future.</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c</a:t>
            </a:r>
            <a:r>
              <a:rPr lang="en" sz="1600">
                <a:solidFill>
                  <a:srgbClr val="000000"/>
                </a:solidFill>
                <a:latin typeface="Calibri"/>
                <a:ea typeface="Calibri"/>
                <a:cs typeface="Calibri"/>
                <a:sym typeface="Calibri"/>
              </a:rPr>
              <a:t>. 	A second wave of infections is expected, possibly coinciding with flu season in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October or November. This resurgence will not be as significant as the first but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could result in site, district, regional, or countywide school closures for possibly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weeks at a time.</a:t>
            </a:r>
            <a:endParaRPr sz="1600">
              <a:solidFill>
                <a:srgbClr val="000000"/>
              </a:solidFill>
              <a:latin typeface="Calibri"/>
              <a:ea typeface="Calibri"/>
              <a:cs typeface="Calibri"/>
              <a:sym typeface="Calibri"/>
            </a:endParaRPr>
          </a:p>
        </p:txBody>
      </p:sp>
      <p:sp>
        <p:nvSpPr>
          <p:cNvPr id="128" name="Google Shape;128;p20"/>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1"/>
          <p:cNvSpPr txBox="1"/>
          <p:nvPr>
            <p:ph idx="1" type="body"/>
          </p:nvPr>
        </p:nvSpPr>
        <p:spPr>
          <a:xfrm>
            <a:off x="727650" y="1362450"/>
            <a:ext cx="7688700" cy="2261100"/>
          </a:xfrm>
          <a:prstGeom prst="rect">
            <a:avLst/>
          </a:prstGeom>
        </p:spPr>
        <p:txBody>
          <a:bodyPr anchorCtr="0" anchor="t" bIns="91425" lIns="91425" spcFirstLastPara="1" rIns="91425" wrap="square" tIns="91425">
            <a:noAutofit/>
          </a:bodyPr>
          <a:lstStyle/>
          <a:p>
            <a:pPr indent="0" lvl="0" marL="0" marR="57150" rtl="0" algn="l">
              <a:spcBef>
                <a:spcPts val="0"/>
              </a:spcBef>
              <a:spcAft>
                <a:spcPts val="0"/>
              </a:spcAft>
              <a:buNone/>
            </a:pPr>
            <a:r>
              <a:rPr b="1" lang="en" sz="1600">
                <a:solidFill>
                  <a:srgbClr val="000000"/>
                </a:solidFill>
                <a:latin typeface="Calibri"/>
                <a:ea typeface="Calibri"/>
                <a:cs typeface="Calibri"/>
                <a:sym typeface="Calibri"/>
              </a:rPr>
              <a:t>2. The virus that causes COVID-19 will remain in circulation until a vaccine is developed and widely used.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d. 	Short-term closures of single or multiple schools must be considered until a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vaccine is widely used.</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e. 	Children with significant health conditions will continue to be especially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vulnerable during this time.</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f. 	Staff members with significant health conditions or are 65 or older will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continue to be especially vulnerable at this time.</a:t>
            </a:r>
            <a:endParaRPr sz="1600">
              <a:solidFill>
                <a:srgbClr val="000000"/>
              </a:solidFill>
              <a:latin typeface="Calibri"/>
              <a:ea typeface="Calibri"/>
              <a:cs typeface="Calibri"/>
              <a:sym typeface="Calibri"/>
            </a:endParaRPr>
          </a:p>
          <a:p>
            <a:pPr indent="0" lvl="0" marL="457200" marR="57150" rtl="0" algn="l">
              <a:spcBef>
                <a:spcPts val="0"/>
              </a:spcBef>
              <a:spcAft>
                <a:spcPts val="0"/>
              </a:spcAft>
              <a:buNone/>
            </a:pPr>
            <a:r>
              <a:rPr lang="en" sz="1600">
                <a:solidFill>
                  <a:srgbClr val="000000"/>
                </a:solidFill>
                <a:latin typeface="Calibri"/>
                <a:ea typeface="Calibri"/>
                <a:cs typeface="Calibri"/>
                <a:sym typeface="Calibri"/>
              </a:rPr>
              <a:t>g. 	Teaching and reinforcing prevention behaviors (handwashing and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cough/sneeze etiquette) and promoting flu vaccinations will continue to be </a:t>
            </a:r>
            <a:endParaRPr sz="1600">
              <a:solidFill>
                <a:srgbClr val="000000"/>
              </a:solidFill>
              <a:latin typeface="Calibri"/>
              <a:ea typeface="Calibri"/>
              <a:cs typeface="Calibri"/>
              <a:sym typeface="Calibri"/>
            </a:endParaRPr>
          </a:p>
          <a:p>
            <a:pPr indent="457200" lvl="0" marL="457200" marR="57150" rtl="0" algn="l">
              <a:spcBef>
                <a:spcPts val="0"/>
              </a:spcBef>
              <a:spcAft>
                <a:spcPts val="0"/>
              </a:spcAft>
              <a:buNone/>
            </a:pPr>
            <a:r>
              <a:rPr lang="en" sz="1600">
                <a:solidFill>
                  <a:srgbClr val="000000"/>
                </a:solidFill>
                <a:latin typeface="Calibri"/>
                <a:ea typeface="Calibri"/>
                <a:cs typeface="Calibri"/>
                <a:sym typeface="Calibri"/>
              </a:rPr>
              <a:t>important strategies in slowing the spread of this and other infectious diseases.</a:t>
            </a:r>
            <a:endParaRPr sz="1600">
              <a:solidFill>
                <a:srgbClr val="000000"/>
              </a:solidFill>
              <a:latin typeface="Calibri"/>
              <a:ea typeface="Calibri"/>
              <a:cs typeface="Calibri"/>
              <a:sym typeface="Calibri"/>
            </a:endParaRPr>
          </a:p>
          <a:p>
            <a:pPr indent="0" lvl="0" marL="0" marR="57150" rtl="0" algn="l">
              <a:spcBef>
                <a:spcPts val="0"/>
              </a:spcBef>
              <a:spcAft>
                <a:spcPts val="0"/>
              </a:spcAft>
              <a:buNone/>
            </a:pPr>
            <a:r>
              <a:t/>
            </a:r>
            <a:endParaRPr sz="1600">
              <a:solidFill>
                <a:srgbClr val="000000"/>
              </a:solidFill>
              <a:latin typeface="Calibri"/>
              <a:ea typeface="Calibri"/>
              <a:cs typeface="Calibri"/>
              <a:sym typeface="Calibri"/>
            </a:endParaRPr>
          </a:p>
        </p:txBody>
      </p:sp>
      <p:sp>
        <p:nvSpPr>
          <p:cNvPr id="134" name="Google Shape;134;p21"/>
          <p:cNvSpPr txBox="1"/>
          <p:nvPr>
            <p:ph type="title"/>
          </p:nvPr>
        </p:nvSpPr>
        <p:spPr>
          <a:xfrm>
            <a:off x="727650" y="0"/>
            <a:ext cx="7688700" cy="535200"/>
          </a:xfrm>
          <a:prstGeom prst="rect">
            <a:avLst/>
          </a:prstGeom>
        </p:spPr>
        <p:txBody>
          <a:bodyPr anchorCtr="0" anchor="t" bIns="91425" lIns="91425" spcFirstLastPara="1" rIns="91425" wrap="square" tIns="91425">
            <a:noAutofit/>
          </a:bodyPr>
          <a:lstStyle/>
          <a:p>
            <a:pPr indent="0" lvl="0" marL="0" marR="57150" rtl="0" algn="l">
              <a:lnSpc>
                <a:spcPct val="115000"/>
              </a:lnSpc>
              <a:spcBef>
                <a:spcPts val="0"/>
              </a:spcBef>
              <a:spcAft>
                <a:spcPts val="0"/>
              </a:spcAft>
              <a:buNone/>
            </a:pPr>
            <a:r>
              <a:rPr lang="en" sz="2000">
                <a:solidFill>
                  <a:srgbClr val="000000"/>
                </a:solidFill>
                <a:latin typeface="Calibri"/>
                <a:ea typeface="Calibri"/>
                <a:cs typeface="Calibri"/>
                <a:sym typeface="Calibri"/>
              </a:rPr>
              <a:t>Planning Information and Assumptions</a:t>
            </a:r>
            <a:endParaRPr sz="3200"/>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